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21" r:id="rId2"/>
    <p:sldId id="294" r:id="rId3"/>
    <p:sldId id="295" r:id="rId4"/>
    <p:sldId id="299" r:id="rId5"/>
    <p:sldId id="302" r:id="rId6"/>
    <p:sldId id="303" r:id="rId7"/>
    <p:sldId id="298" r:id="rId8"/>
    <p:sldId id="312" r:id="rId9"/>
    <p:sldId id="320" r:id="rId10"/>
    <p:sldId id="308" r:id="rId11"/>
    <p:sldId id="313" r:id="rId12"/>
    <p:sldId id="314" r:id="rId13"/>
    <p:sldId id="315" r:id="rId14"/>
    <p:sldId id="318" r:id="rId15"/>
    <p:sldId id="319" r:id="rId16"/>
    <p:sldId id="262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4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35" autoAdjust="0"/>
    <p:restoredTop sz="94925"/>
  </p:normalViewPr>
  <p:slideViewPr>
    <p:cSldViewPr snapToGrid="0">
      <p:cViewPr>
        <p:scale>
          <a:sx n="110" d="100"/>
          <a:sy n="110" d="100"/>
        </p:scale>
        <p:origin x="-43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jp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484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8043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546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918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598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7804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5448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146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本科读的是艺术史，研究生阶段学习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 &amp; Technology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是设计和技术的混合。开始做前端的一个重要原因是，没有人帮我把设计出来的作品放到网站上给别人欣赏。比如说设计一个网站，但是没人帮我把设计出来的网站做出来。所以我只能自己做，做着做着就发现做网站本身也很有趣。</a:t>
            </a:r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992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它是渐进的，没有强主张，你可以在原有大系统的上面，把一两个组件改用它实现，当</a:t>
            </a:r>
            <a:r>
              <a:rPr lang="en-US" altLang="zh-CN" dirty="0" smtClean="0"/>
              <a:t>jQuery</a:t>
            </a:r>
            <a:r>
              <a:rPr lang="zh-CN" altLang="en-US" dirty="0" smtClean="0"/>
              <a:t>用；也可以整个用它全家桶开发，当</a:t>
            </a:r>
            <a:r>
              <a:rPr lang="en-US" altLang="zh-CN" dirty="0" smtClean="0"/>
              <a:t>Angular</a:t>
            </a:r>
            <a:r>
              <a:rPr lang="zh-CN" altLang="en-US" dirty="0" smtClean="0"/>
              <a:t>用；还可以用它的视图，搭配你自己设计的整个下层用。你可以在底层数据逻辑的地方用</a:t>
            </a:r>
            <a:r>
              <a:rPr lang="en-US" altLang="zh-CN" dirty="0" smtClean="0"/>
              <a:t>OO</a:t>
            </a:r>
            <a:r>
              <a:rPr lang="zh-CN" altLang="en-US" dirty="0" smtClean="0"/>
              <a:t>和设计模式的那套理念，也可以函数式，都可以，它只是个轻量视图而已，只做了自己该做的事，没有做不该做的事，仅此而已。</a:t>
            </a:r>
          </a:p>
          <a:p>
            <a:r>
              <a:rPr lang="zh-CN" altLang="en-US" dirty="0" smtClean="0"/>
              <a:t>渐进式的含义，我的理解是：没有多做职责之外的事。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觉得一个框架如果是“渐进式”的，就意味着，它本身承担了较难的做减法的部分，而留给它的使用者较简单的做加法的部分。就是说，在我们用一个工具的时候，并不是为了用其中的某一个部分，而想办法无视或者裁剪掉其他部分（做减法），而是上手就可以用上它的大多数功能，再在需要的时候引入它的官方或第三方插件（做加法）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大概就是你不必一开始就用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所有的全家桶，根据场景，官方提供了方便的框架供你使用。</a:t>
            </a:r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58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18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085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959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152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448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097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18/1/31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g"/><Relationship Id="rId5" Type="http://schemas.openxmlformats.org/officeDocument/2006/relationships/hyperlink" Target="https://baike.baidu.com/item/Vue.js" TargetMode="External"/><Relationship Id="rId6" Type="http://schemas.openxmlformats.org/officeDocument/2006/relationships/hyperlink" Target="https://baike.baidu.com/item/JavaScrip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hyperlink" Target="https://cn.vuejs.org/" TargetMode="External"/><Relationship Id="rId5" Type="http://schemas.openxmlformats.org/officeDocument/2006/relationships/hyperlink" Target="https://github.com/vuejs/vue" TargetMode="External"/><Relationship Id="rId6" Type="http://schemas.openxmlformats.org/officeDocument/2006/relationships/hyperlink" Target="https://cn.vuejs.org/v2/guide/single-file-components.html" TargetMode="External"/><Relationship Id="rId7" Type="http://schemas.openxmlformats.org/officeDocument/2006/relationships/hyperlink" Target="https://github.com/vuejs/awesome-vue#libraries--plugins" TargetMode="External"/><Relationship Id="rId8" Type="http://schemas.openxmlformats.org/officeDocument/2006/relationships/hyperlink" Target="http://mp.weixin.qq.com/s?__biz=MzIwNjQwMzUwMQ==&amp;mid=2247484393&amp;idx=1&amp;sn=142b8e37dfc94de07be211607e468030&amp;chksm=9723612ba054e83db6622a891287af119bb63708f1b7a09aed9149d846c9428ad5abbb822294&amp;mpshare=1&amp;scene=1&amp;srcid=1026oUz3521V74ua0uwTcIWa&amp;from=grou" TargetMode="External"/><Relationship Id="rId9" Type="http://schemas.openxmlformats.org/officeDocument/2006/relationships/hyperlink" Target="http://www.ituring.com.cn/article/273032" TargetMode="External"/><Relationship Id="rId10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kau-ui-kit-1副本"/>
          <p:cNvPicPr>
            <a:picLocks noChangeAspect="1"/>
          </p:cNvPicPr>
          <p:nvPr/>
        </p:nvPicPr>
        <p:blipFill>
          <a:blip r:embed="rId3"/>
          <a:srcRect t="3757" b="20427"/>
          <a:stretch>
            <a:fillRect/>
          </a:stretch>
        </p:blipFill>
        <p:spPr>
          <a:xfrm>
            <a:off x="1067435" y="-168910"/>
            <a:ext cx="10057765" cy="71247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55880" y="-19050"/>
            <a:ext cx="560705" cy="6878320"/>
          </a:xfrm>
          <a:prstGeom prst="rect">
            <a:avLst/>
          </a:prstGeom>
          <a:solidFill>
            <a:srgbClr val="33344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1628120" y="-35560"/>
            <a:ext cx="560705" cy="6878320"/>
          </a:xfrm>
          <a:prstGeom prst="rect">
            <a:avLst/>
          </a:prstGeom>
          <a:solidFill>
            <a:srgbClr val="33344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638345" y="3927424"/>
            <a:ext cx="915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smtClean="0">
                <a:solidFill>
                  <a:schemeClr val="bg1"/>
                </a:solidFill>
                <a:latin typeface="黑体" charset="0"/>
                <a:ea typeface="黑体" charset="0"/>
              </a:rPr>
              <a:t>Vue</a:t>
            </a:r>
            <a:endParaRPr lang="zh-CN" altLang="en-US" sz="3200" b="1" dirty="0">
              <a:solidFill>
                <a:schemeClr val="bg1"/>
              </a:solidFill>
              <a:latin typeface="黑体" charset="0"/>
              <a:ea typeface="黑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2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293" y="-575"/>
            <a:ext cx="5404757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229987" y="257175"/>
            <a:ext cx="3919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生命周期</a:t>
            </a:r>
            <a:endParaRPr lang="en-US" altLang="zh-CN" sz="32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81" y="2032000"/>
            <a:ext cx="6525920" cy="47561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58840" y="925195"/>
            <a:ext cx="5682966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1600" b="1" dirty="0"/>
              <a:t>Vue实例有一个完整的生命周期，也就是从开始</a:t>
            </a:r>
            <a:r>
              <a:rPr lang="zh-CN" altLang="zh-CN" sz="1600" b="1" dirty="0" smtClean="0"/>
              <a:t>创建、初始化</a:t>
            </a:r>
            <a:endParaRPr lang="zh-CN" altLang="en-US" sz="1600" b="1" dirty="0" smtClean="0"/>
          </a:p>
          <a:p>
            <a:r>
              <a:rPr lang="zh-CN" altLang="zh-CN" sz="1600" b="1" dirty="0" smtClean="0"/>
              <a:t>数据</a:t>
            </a:r>
            <a:r>
              <a:rPr lang="zh-CN" altLang="zh-CN" sz="1600" b="1" dirty="0"/>
              <a:t>、编译模板、挂载Dom、渲染→更新→渲染</a:t>
            </a:r>
            <a:r>
              <a:rPr lang="zh-CN" altLang="zh-CN" sz="1600" b="1" dirty="0" smtClean="0"/>
              <a:t>、卸载</a:t>
            </a:r>
            <a:r>
              <a:rPr lang="zh-CN" altLang="zh-CN" sz="1600" b="1" dirty="0"/>
              <a:t>等一</a:t>
            </a:r>
            <a:r>
              <a:rPr lang="zh-CN" altLang="zh-CN" sz="1600" b="1" dirty="0" smtClean="0"/>
              <a:t>系</a:t>
            </a:r>
            <a:endParaRPr lang="zh-CN" altLang="en-US" sz="1600" b="1" dirty="0" smtClean="0"/>
          </a:p>
          <a:p>
            <a:r>
              <a:rPr lang="zh-CN" altLang="zh-CN" sz="1600" b="1" dirty="0" smtClean="0"/>
              <a:t>列</a:t>
            </a:r>
            <a:r>
              <a:rPr lang="zh-CN" altLang="zh-CN" sz="1600" b="1" dirty="0"/>
              <a:t>过程，我们称这是Vue的生命周期</a:t>
            </a:r>
            <a:r>
              <a:rPr lang="zh-CN" altLang="zh-CN" sz="1600" b="1" dirty="0" smtClean="0"/>
              <a:t>。通俗</a:t>
            </a:r>
            <a:r>
              <a:rPr lang="zh-CN" altLang="zh-CN" sz="1600" b="1" dirty="0"/>
              <a:t>说就是Vue实例</a:t>
            </a:r>
            <a:r>
              <a:rPr lang="zh-CN" altLang="zh-CN" sz="1600" b="1" dirty="0" smtClean="0"/>
              <a:t>从</a:t>
            </a:r>
            <a:endParaRPr lang="zh-CN" altLang="en-US" sz="1600" b="1" dirty="0" smtClean="0"/>
          </a:p>
          <a:p>
            <a:r>
              <a:rPr lang="zh-CN" altLang="zh-CN" sz="1600" b="1" dirty="0" smtClean="0"/>
              <a:t>创建</a:t>
            </a:r>
            <a:r>
              <a:rPr lang="zh-CN" altLang="zh-CN" sz="1600" b="1" dirty="0"/>
              <a:t>到销毁的过程，就是生命周期。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6405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0441" y="1362846"/>
            <a:ext cx="10852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sz="2400" dirty="0"/>
              <a:t>一个字符串模板作为 </a:t>
            </a:r>
            <a:r>
              <a:rPr lang="en-US" altLang="zh-CN" sz="2400" dirty="0" err="1"/>
              <a:t>Vue</a:t>
            </a:r>
            <a:r>
              <a:rPr lang="en-US" altLang="zh-CN" sz="2400" dirty="0"/>
              <a:t> </a:t>
            </a:r>
            <a:r>
              <a:rPr lang="zh-CN" altLang="en-US" sz="2400" dirty="0"/>
              <a:t>实例的标识使用。模板将会 </a:t>
            </a:r>
            <a:r>
              <a:rPr lang="zh-CN" altLang="en-US" sz="2400" b="1" dirty="0"/>
              <a:t>替换</a:t>
            </a:r>
            <a:r>
              <a:rPr lang="zh-CN" altLang="en-US" sz="2400" dirty="0"/>
              <a:t> 挂载的元素。挂载元素的内容都将被忽略，除非模板的内容有分发插槽。</a:t>
            </a: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t</a:t>
            </a:r>
            <a:r>
              <a:rPr lang="en-US" altLang="zh-CN" sz="3200" b="1" dirty="0" smtClean="0"/>
              <a:t>emplate </a:t>
            </a:r>
            <a:r>
              <a:rPr lang="zh-CN" altLang="en-US" sz="3200" b="1" dirty="0" smtClean="0"/>
              <a:t>模板</a:t>
            </a:r>
            <a:endParaRPr lang="en-US" altLang="zh-CN" sz="3200" b="1" dirty="0"/>
          </a:p>
        </p:txBody>
      </p:sp>
    </p:spTree>
    <p:extLst>
      <p:ext uri="{BB962C8B-B14F-4D97-AF65-F5344CB8AC3E}">
        <p14:creationId xmlns:p14="http://schemas.microsoft.com/office/powerpoint/2010/main" val="90104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733308" y="1160703"/>
            <a:ext cx="53697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sz="2400" b="1" dirty="0"/>
              <a:t>组件 </a:t>
            </a:r>
            <a:r>
              <a:rPr lang="en-US" altLang="zh-CN" sz="2400" b="1" dirty="0"/>
              <a:t>(Component) </a:t>
            </a:r>
            <a:r>
              <a:rPr lang="zh-CN" altLang="en-US" sz="2400" b="1" dirty="0"/>
              <a:t>是 </a:t>
            </a:r>
            <a:r>
              <a:rPr lang="en-US" altLang="zh-CN" sz="2400" b="1" dirty="0" err="1"/>
              <a:t>Vue.js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最强大的功能之一。组件可以扩展 </a:t>
            </a:r>
            <a:r>
              <a:rPr lang="en-US" altLang="zh-CN" sz="2400" b="1" dirty="0"/>
              <a:t>HTML </a:t>
            </a:r>
            <a:r>
              <a:rPr lang="zh-CN" altLang="en-US" sz="2400" b="1" dirty="0"/>
              <a:t>元素，封装可重用的代码。在较高层面上，组件是自定义元素，</a:t>
            </a:r>
            <a:r>
              <a:rPr lang="en-US" altLang="zh-CN" sz="2400" b="1" dirty="0" err="1"/>
              <a:t>Vue.js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的编译器为它添加特殊功能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r>
              <a:rPr lang="zh-CN" altLang="en-US" sz="2400" b="1" dirty="0" smtClean="0"/>
              <a:t>全局组件</a:t>
            </a: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r>
              <a:rPr lang="zh-CN" altLang="en-US" sz="2400" b="1" dirty="0" smtClean="0"/>
              <a:t>局部组件</a:t>
            </a: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r>
              <a:rPr lang="en-US" altLang="zh-CN" sz="2400" b="1" dirty="0" smtClean="0"/>
              <a:t>props:[]</a:t>
            </a:r>
          </a:p>
          <a:p>
            <a:pPr marL="342900" indent="-342900">
              <a:buFont typeface="Arial" charset="0"/>
              <a:buChar char="•"/>
            </a:pPr>
            <a:r>
              <a:rPr lang="zh-CN" altLang="en-US" sz="2400" b="1" dirty="0" smtClean="0"/>
              <a:t>参数中带</a:t>
            </a:r>
            <a:r>
              <a:rPr lang="en-US" altLang="zh-CN" sz="2400" b="1" dirty="0" smtClean="0"/>
              <a:t>-</a:t>
            </a:r>
            <a:r>
              <a:rPr lang="zh-CN" altLang="en-US" sz="2400" b="1" dirty="0" smtClean="0"/>
              <a:t>，去掉横杠，后面首字母大写</a:t>
            </a: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r>
              <a:rPr lang="en-US" altLang="zh-CN" sz="2400" b="1" dirty="0" smtClean="0"/>
              <a:t>data</a:t>
            </a:r>
            <a:r>
              <a:rPr lang="zh-CN" altLang="en-US" sz="2400" b="1" dirty="0"/>
              <a:t>的值传递给</a:t>
            </a:r>
            <a:r>
              <a:rPr lang="zh-CN" altLang="en-US" sz="2400" b="1" dirty="0" smtClean="0"/>
              <a:t>组件：</a:t>
            </a:r>
            <a:r>
              <a:rPr lang="en-US" altLang="zh-CN" sz="2400" b="1" dirty="0" smtClean="0"/>
              <a:t>v-bind</a:t>
            </a:r>
          </a:p>
          <a:p>
            <a:pPr marL="342900" indent="-342900">
              <a:buFont typeface="Arial" charset="0"/>
              <a:buChar char="•"/>
            </a:pP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c</a:t>
            </a:r>
            <a:r>
              <a:rPr lang="en-US" altLang="zh-CN" sz="3200" b="1" dirty="0" smtClean="0"/>
              <a:t>omponent 1</a:t>
            </a:r>
            <a:endParaRPr lang="en-US" altLang="zh-CN" sz="3200" b="1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06" y="867409"/>
            <a:ext cx="6117575" cy="576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0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460258" y="1160704"/>
            <a:ext cx="53697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zh-CN" altLang="en-US" sz="2400" b="1" dirty="0" smtClean="0"/>
              <a:t>组件嵌套</a:t>
            </a: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r>
              <a:rPr lang="zh-CN" altLang="en-US" sz="2400" b="1" dirty="0" smtClean="0"/>
              <a:t>组件</a:t>
            </a:r>
            <a:r>
              <a:rPr lang="zh-CN" altLang="en-US" sz="2400" b="1" dirty="0" smtClean="0"/>
              <a:t>传值</a:t>
            </a:r>
          </a:p>
          <a:p>
            <a:pPr marL="342900" indent="-342900">
              <a:buFont typeface="Arial" charset="0"/>
              <a:buChar char="•"/>
            </a:pPr>
            <a:r>
              <a:rPr lang="zh-CN" altLang="en-US" sz="2400" b="1" dirty="0"/>
              <a:t> </a:t>
            </a:r>
            <a:r>
              <a:rPr lang="en-US" altLang="zh-CN" sz="2400" b="1" dirty="0" smtClean="0"/>
              <a:t>props</a:t>
            </a: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endParaRPr lang="en-US" altLang="zh-CN" sz="2400" b="1" dirty="0"/>
          </a:p>
          <a:p>
            <a:pPr marL="342900" indent="-342900">
              <a:buFont typeface="Arial" charset="0"/>
              <a:buChar char="•"/>
            </a:pPr>
            <a:r>
              <a:rPr lang="zh-CN" altLang="en-US" sz="2400" b="1" dirty="0" smtClean="0"/>
              <a:t>子组件调用父组件中的方法</a:t>
            </a:r>
            <a:endParaRPr lang="en-US" altLang="zh-CN" sz="2400" b="1" dirty="0" smtClean="0"/>
          </a:p>
          <a:p>
            <a:pPr marL="342900" indent="-342900">
              <a:buFont typeface="Arial" charset="0"/>
              <a:buChar char="•"/>
            </a:pPr>
            <a:r>
              <a:rPr lang="en-US" altLang="zh-CN" sz="2400" b="1" dirty="0" smtClean="0"/>
              <a:t>$emit(‘aa’)</a:t>
            </a:r>
          </a:p>
          <a:p>
            <a:pPr marL="342900" indent="-342900">
              <a:buFont typeface="Arial" charset="0"/>
              <a:buChar char="•"/>
            </a:pPr>
            <a:endParaRPr lang="en-US" altLang="zh-CN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/>
              <a:t>component  2</a:t>
            </a:r>
            <a:endParaRPr lang="en-US" altLang="zh-CN" sz="32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560" y="867410"/>
            <a:ext cx="4692604" cy="5965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108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49980" y="5586205"/>
            <a:ext cx="9720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sz="2400" dirty="0"/>
              <a:t>&lt;slot&gt;</a:t>
            </a:r>
            <a:r>
              <a:rPr lang="zh-CN" altLang="en-US" sz="2400" dirty="0"/>
              <a:t> 元素可以用一个特殊的特性 </a:t>
            </a:r>
            <a:r>
              <a:rPr lang="en-US" altLang="zh-CN" sz="2400" dirty="0"/>
              <a:t>name</a:t>
            </a:r>
            <a:r>
              <a:rPr lang="zh-CN" altLang="en-US" sz="2400" dirty="0"/>
              <a:t> 来进一步配置如何分发内容。多个插槽可以有不同的名字。具名插槽将匹配内容片段中有对应 </a:t>
            </a:r>
            <a:r>
              <a:rPr lang="en-US" altLang="zh-CN" sz="2400" dirty="0"/>
              <a:t>slot</a:t>
            </a:r>
            <a:r>
              <a:rPr lang="zh-CN" altLang="en-US" sz="2400" dirty="0"/>
              <a:t> 特性的元素。</a:t>
            </a: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/>
              <a:t>slot</a:t>
            </a:r>
            <a:endParaRPr lang="en-US" altLang="zh-CN" sz="32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078" y="854531"/>
            <a:ext cx="5205537" cy="466482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619" y="824551"/>
            <a:ext cx="3945318" cy="468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756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402185" y="1169225"/>
            <a:ext cx="556439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sz="2400" b="1" dirty="0" smtClean="0"/>
              <a:t>bind</a:t>
            </a:r>
            <a:r>
              <a:rPr lang="en-US" altLang="zh-CN" sz="2400" b="1" dirty="0"/>
              <a:t>:</a:t>
            </a:r>
            <a:r>
              <a:rPr lang="zh-CN" altLang="en-US" sz="2400" b="1" dirty="0"/>
              <a:t>只调用一次，指令第一次绑定到元素时调用，用这个钩子函数可以定义一个绑定时执行一次的初始化动作。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sz="2400" b="1" dirty="0" smtClean="0"/>
              <a:t>inserted</a:t>
            </a:r>
            <a:r>
              <a:rPr lang="en-US" altLang="zh-CN" sz="2400" b="1" dirty="0"/>
              <a:t>:</a:t>
            </a:r>
            <a:r>
              <a:rPr lang="zh-CN" altLang="en-US" sz="2400" b="1" dirty="0"/>
              <a:t>被绑定元素插入父节点时调用（父节点存在即可调用，不必存在于</a:t>
            </a:r>
            <a:r>
              <a:rPr lang="en-US" altLang="zh-CN" sz="2400" b="1" dirty="0"/>
              <a:t>document</a:t>
            </a:r>
            <a:r>
              <a:rPr lang="zh-CN" altLang="en-US" sz="2400" b="1" dirty="0"/>
              <a:t>中）。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sz="2400" b="1" dirty="0" smtClean="0"/>
              <a:t> </a:t>
            </a:r>
            <a:r>
              <a:rPr lang="en-US" altLang="zh-CN" sz="2400" b="1" dirty="0"/>
              <a:t>update:</a:t>
            </a:r>
            <a:r>
              <a:rPr lang="zh-CN" altLang="en-US" sz="2400" b="1" dirty="0"/>
              <a:t>被绑定于元素所在的模板更新时调用，而无论绑定值是否变化。通过比较更新前后的绑定值，可以忽略不必要的模板更新。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sz="2400" b="1" dirty="0" err="1" smtClean="0"/>
              <a:t>componentUpdated</a:t>
            </a:r>
            <a:r>
              <a:rPr lang="en-US" altLang="zh-CN" sz="2400" b="1" dirty="0"/>
              <a:t>:</a:t>
            </a:r>
            <a:r>
              <a:rPr lang="zh-CN" altLang="en-US" sz="2400" b="1" dirty="0"/>
              <a:t>被绑定元素所在模板完成一次更新周期时调用。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zh-CN" sz="2400" b="1" dirty="0" smtClean="0"/>
              <a:t> </a:t>
            </a:r>
            <a:r>
              <a:rPr lang="en-US" altLang="zh-CN" sz="2400" b="1" dirty="0"/>
              <a:t>unbind:</a:t>
            </a:r>
            <a:r>
              <a:rPr lang="zh-CN" altLang="en-US" sz="2400" b="1" dirty="0"/>
              <a:t>只调用一次，指令与元素解绑时调用</a:t>
            </a:r>
            <a:r>
              <a:rPr lang="zh-CN" altLang="en-US" sz="2400" b="1" dirty="0" smtClean="0"/>
              <a:t>。</a:t>
            </a:r>
            <a:r>
              <a:rPr lang="en-US" altLang="zh-CN" sz="2400" b="1" dirty="0" err="1" smtClean="0"/>
              <a:t>vm</a:t>
            </a:r>
            <a:r>
              <a:rPr lang="en-US" altLang="zh-CN" sz="2400" b="1" dirty="0" smtClean="0"/>
              <a:t>.$destroy();</a:t>
            </a:r>
            <a:endParaRPr lang="zh-CN" altLang="en-US" sz="2400" b="1" dirty="0"/>
          </a:p>
          <a:p>
            <a:endParaRPr lang="da-DK" altLang="zh-CN" sz="2400" b="1" dirty="0" smtClean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/>
              <a:t>Vue.directive</a:t>
            </a:r>
            <a:r>
              <a:rPr lang="en-US" altLang="zh-CN" sz="3200" b="1" dirty="0"/>
              <a:t> </a:t>
            </a:r>
            <a:r>
              <a:rPr lang="en-US" altLang="zh-CN" sz="3200" b="1" dirty="0" smtClean="0"/>
              <a:t> </a:t>
            </a:r>
            <a:r>
              <a:rPr lang="zh-CN" altLang="en-US" sz="3200" b="1" dirty="0" smtClean="0"/>
              <a:t>自定义指令</a:t>
            </a:r>
            <a:endParaRPr lang="en-US" altLang="zh-CN" sz="32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207" y="889179"/>
            <a:ext cx="5939815" cy="576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199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矩形 3"/>
          <p:cNvSpPr/>
          <p:nvPr/>
        </p:nvSpPr>
        <p:spPr>
          <a:xfrm>
            <a:off x="0" y="-7937"/>
            <a:ext cx="12192000" cy="6858000"/>
          </a:xfrm>
          <a:prstGeom prst="rect">
            <a:avLst/>
          </a:prstGeom>
          <a:solidFill>
            <a:schemeClr val="tx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4820" name="文本框 4"/>
          <p:cNvSpPr txBox="1"/>
          <p:nvPr/>
        </p:nvSpPr>
        <p:spPr>
          <a:xfrm>
            <a:off x="3295650" y="2424113"/>
            <a:ext cx="5905500" cy="1016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en-US" altLang="zh-CN" sz="6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Thank you</a:t>
            </a:r>
            <a:endParaRPr lang="zh-CN" altLang="en-US" sz="6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821" name="文本框 5"/>
          <p:cNvSpPr txBox="1"/>
          <p:nvPr/>
        </p:nvSpPr>
        <p:spPr>
          <a:xfrm>
            <a:off x="3295650" y="3421063"/>
            <a:ext cx="5514975" cy="40011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dist" eaLnBrk="1" hangingPunct="1"/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谢谢观看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981325" y="1643063"/>
            <a:ext cx="628650" cy="6286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7773988" y="4294188"/>
            <a:ext cx="628650" cy="6286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825" name="组合 9"/>
          <p:cNvGrpSpPr/>
          <p:nvPr/>
        </p:nvGrpSpPr>
        <p:grpSpPr>
          <a:xfrm>
            <a:off x="5097463" y="1749425"/>
            <a:ext cx="1789112" cy="522288"/>
            <a:chOff x="4368800" y="1262743"/>
            <a:chExt cx="1886857" cy="522514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4368800" y="1262743"/>
              <a:ext cx="0" cy="5225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4368800" y="1262743"/>
              <a:ext cx="188685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6255657" y="1262743"/>
              <a:ext cx="0" cy="5225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826" name="组合 13"/>
          <p:cNvGrpSpPr/>
          <p:nvPr/>
        </p:nvGrpSpPr>
        <p:grpSpPr>
          <a:xfrm rot="10800000">
            <a:off x="5111750" y="4178300"/>
            <a:ext cx="1789113" cy="522288"/>
            <a:chOff x="4368800" y="1262743"/>
            <a:chExt cx="1886857" cy="522514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4368800" y="1262743"/>
              <a:ext cx="0" cy="5225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4368800" y="1262743"/>
              <a:ext cx="188685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6255657" y="1262743"/>
              <a:ext cx="0" cy="5225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4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34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20" grpId="0"/>
      <p:bldP spid="348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485" y="1472172"/>
            <a:ext cx="3403600" cy="34036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682344" y="1034925"/>
            <a:ext cx="555171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尤雨</a:t>
            </a:r>
            <a:r>
              <a:rPr lang="zh-CN" altLang="en-US" sz="2800" b="1" dirty="0" smtClean="0"/>
              <a:t>溪</a:t>
            </a:r>
            <a:endParaRPr lang="en-US" altLang="zh-CN" sz="2800" b="1" dirty="0" smtClean="0"/>
          </a:p>
          <a:p>
            <a:endParaRPr lang="en-US" altLang="zh-CN" sz="2800" b="1" dirty="0" smtClean="0"/>
          </a:p>
          <a:p>
            <a:r>
              <a:rPr lang="en-US" altLang="zh-CN" sz="2400" b="1" dirty="0" smtClean="0">
                <a:hlinkClick r:id="rId5"/>
              </a:rPr>
              <a:t>Vue.js</a:t>
            </a:r>
            <a:r>
              <a:rPr lang="zh-CN" altLang="en-US" sz="2400" b="1" dirty="0"/>
              <a:t>框架的作者</a:t>
            </a:r>
            <a:r>
              <a:rPr lang="zh-CN" altLang="en-US" sz="2400" b="1" dirty="0" smtClean="0"/>
              <a:t>，</a:t>
            </a:r>
            <a:r>
              <a:rPr lang="zh-CN" altLang="en-US" sz="2400" b="1" dirty="0"/>
              <a:t>尤雨溪毕业于上海复旦附中，在美国完成大学学业，本科毕业于</a:t>
            </a:r>
            <a:r>
              <a:rPr lang="en-US" altLang="zh-CN" sz="2400" b="1" dirty="0"/>
              <a:t>Colgate University</a:t>
            </a:r>
            <a:r>
              <a:rPr lang="zh-CN" altLang="en-US" sz="2400" b="1" dirty="0"/>
              <a:t>，后在</a:t>
            </a:r>
            <a:r>
              <a:rPr lang="en-US" altLang="zh-CN" sz="2400" b="1" dirty="0"/>
              <a:t>Parsons</a:t>
            </a:r>
            <a:r>
              <a:rPr lang="zh-CN" altLang="en-US" sz="2400" b="1" dirty="0"/>
              <a:t>设计学院获得</a:t>
            </a:r>
            <a:r>
              <a:rPr lang="en-US" altLang="zh-CN" sz="2400" b="1" dirty="0"/>
              <a:t>Design &amp; Technology</a:t>
            </a:r>
            <a:r>
              <a:rPr lang="zh-CN" altLang="en-US" sz="2400" b="1" dirty="0"/>
              <a:t>艺术硕士学位，现任职于纽约</a:t>
            </a:r>
            <a:r>
              <a:rPr lang="en-US" altLang="zh-CN" sz="2400" b="1" dirty="0"/>
              <a:t>Google Creative Lab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endParaRPr lang="en-US" altLang="zh-CN" sz="2400" b="1" dirty="0" smtClean="0"/>
          </a:p>
          <a:p>
            <a:r>
              <a:rPr lang="en-US" altLang="zh-CN" sz="2400" b="1" dirty="0" smtClean="0"/>
              <a:t>2014</a:t>
            </a:r>
            <a:r>
              <a:rPr lang="zh-CN" altLang="en-US" sz="2400" b="1" dirty="0"/>
              <a:t>年</a:t>
            </a:r>
            <a:r>
              <a:rPr lang="en-US" altLang="zh-CN" sz="2400" b="1" dirty="0"/>
              <a:t>2</a:t>
            </a:r>
            <a:r>
              <a:rPr lang="zh-CN" altLang="en-US" sz="2400" b="1" dirty="0"/>
              <a:t>月，开源了一个前端开发库</a:t>
            </a:r>
            <a:r>
              <a:rPr lang="en-US" altLang="zh-CN" sz="2400" b="1" dirty="0" err="1"/>
              <a:t>Vue.js</a:t>
            </a:r>
            <a:r>
              <a:rPr lang="zh-CN" altLang="en-US" sz="2400" b="1" dirty="0"/>
              <a:t>。</a:t>
            </a:r>
            <a:r>
              <a:rPr lang="en-US" altLang="zh-CN" sz="2400" b="1" dirty="0" err="1"/>
              <a:t>Vue.js</a:t>
            </a:r>
            <a:r>
              <a:rPr lang="en-US" altLang="zh-CN" sz="2400" b="1" dirty="0"/>
              <a:t> </a:t>
            </a:r>
            <a:r>
              <a:rPr lang="zh-CN" altLang="en-US" sz="2400" b="1" dirty="0" smtClean="0"/>
              <a:t>是的</a:t>
            </a:r>
            <a:r>
              <a:rPr lang="zh-CN" altLang="en-US" sz="2400" b="1" dirty="0"/>
              <a:t>组件构建 </a:t>
            </a:r>
            <a:r>
              <a:rPr lang="en-US" altLang="zh-CN" sz="2400" b="1" dirty="0"/>
              <a:t>Web </a:t>
            </a:r>
            <a:r>
              <a:rPr lang="zh-CN" altLang="en-US" sz="2400" b="1" dirty="0"/>
              <a:t>界面的 </a:t>
            </a:r>
            <a:r>
              <a:rPr lang="en-US" altLang="zh-CN" sz="2400" b="1" dirty="0">
                <a:hlinkClick r:id="rId6"/>
              </a:rPr>
              <a:t>JavaScript</a:t>
            </a:r>
            <a:r>
              <a:rPr lang="zh-CN" altLang="en-US" sz="2400" b="1" dirty="0"/>
              <a:t> 库，是一个通过简洁的</a:t>
            </a:r>
            <a:r>
              <a:rPr lang="en-US" altLang="zh-CN" sz="2400" b="1" dirty="0"/>
              <a:t>API</a:t>
            </a:r>
            <a:r>
              <a:rPr lang="zh-CN" altLang="en-US" sz="2400" b="1" dirty="0"/>
              <a:t>提供高效的数据绑定和灵活系统。</a:t>
            </a:r>
            <a:endParaRPr kumimoji="1"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57574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5465" y="1224643"/>
            <a:ext cx="1072124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/>
              <a:t>网站：</a:t>
            </a:r>
            <a:r>
              <a:rPr kumimoji="1" lang="en-US" altLang="zh-CN" sz="2800" b="1" dirty="0" smtClean="0"/>
              <a:t> </a:t>
            </a:r>
            <a:r>
              <a:rPr kumimoji="1" lang="en-US" altLang="zh-CN" sz="2800" b="1" dirty="0" smtClean="0">
                <a:hlinkClick r:id="rId4"/>
              </a:rPr>
              <a:t>https://cn.vuejs.org/</a:t>
            </a:r>
            <a:endParaRPr kumimoji="1" lang="en-US" altLang="zh-CN" sz="2800" b="1" dirty="0" smtClean="0"/>
          </a:p>
          <a:p>
            <a:r>
              <a:rPr kumimoji="1" lang="en-US" altLang="zh-CN" sz="2800" b="1" dirty="0" err="1" smtClean="0"/>
              <a:t>Github</a:t>
            </a:r>
            <a:r>
              <a:rPr kumimoji="1" lang="en-US" altLang="zh-CN" sz="2800" b="1" dirty="0"/>
              <a:t>: </a:t>
            </a:r>
            <a:r>
              <a:rPr kumimoji="1" lang="en-US" altLang="zh-CN" sz="2800" b="1" dirty="0">
                <a:hlinkClick r:id="rId5"/>
              </a:rPr>
              <a:t>https://</a:t>
            </a:r>
            <a:r>
              <a:rPr kumimoji="1" lang="en-US" altLang="zh-CN" sz="2800" b="1" dirty="0" err="1">
                <a:hlinkClick r:id="rId5"/>
              </a:rPr>
              <a:t>github.com</a:t>
            </a:r>
            <a:r>
              <a:rPr kumimoji="1" lang="en-US" altLang="zh-CN" sz="2800" b="1" dirty="0">
                <a:hlinkClick r:id="rId5"/>
              </a:rPr>
              <a:t>/</a:t>
            </a:r>
            <a:r>
              <a:rPr kumimoji="1" lang="en-US" altLang="zh-CN" sz="2800" b="1" dirty="0" err="1">
                <a:hlinkClick r:id="rId5"/>
              </a:rPr>
              <a:t>vuejs</a:t>
            </a:r>
            <a:r>
              <a:rPr kumimoji="1" lang="en-US" altLang="zh-CN" sz="2800" b="1" dirty="0">
                <a:hlinkClick r:id="rId5"/>
              </a:rPr>
              <a:t>/</a:t>
            </a:r>
            <a:r>
              <a:rPr kumimoji="1" lang="en-US" altLang="zh-CN" sz="2800" b="1" dirty="0" err="1">
                <a:hlinkClick r:id="rId5"/>
              </a:rPr>
              <a:t>vue</a:t>
            </a:r>
            <a:endParaRPr kumimoji="1" lang="en-US" altLang="zh-CN" sz="2800" b="1" dirty="0"/>
          </a:p>
          <a:p>
            <a:endParaRPr kumimoji="1" lang="en-US" altLang="zh-CN" sz="2800" b="1" dirty="0"/>
          </a:p>
          <a:p>
            <a:r>
              <a:rPr lang="en-US" altLang="zh-CN" sz="2800" b="1" dirty="0" err="1"/>
              <a:t>Vue.js</a:t>
            </a:r>
            <a:r>
              <a:rPr lang="en-US" altLang="zh-CN" sz="2800" b="1" dirty="0"/>
              <a:t> (</a:t>
            </a:r>
            <a:r>
              <a:rPr lang="zh-CN" altLang="en-US" sz="2800" b="1" dirty="0"/>
              <a:t>读音 </a:t>
            </a:r>
            <a:r>
              <a:rPr lang="en-US" altLang="zh-CN" sz="2800" b="1" dirty="0"/>
              <a:t>/</a:t>
            </a:r>
            <a:r>
              <a:rPr lang="en-US" altLang="zh-CN" sz="2800" b="1" dirty="0" err="1"/>
              <a:t>vju</a:t>
            </a:r>
            <a:r>
              <a:rPr lang="en-US" altLang="zh-CN" sz="2800" b="1" dirty="0"/>
              <a:t>ː/</a:t>
            </a:r>
            <a:r>
              <a:rPr lang="zh-CN" altLang="en-US" sz="2800" b="1" dirty="0"/>
              <a:t>，类似于 </a:t>
            </a:r>
            <a:r>
              <a:rPr lang="en-US" altLang="zh-CN" sz="2800" b="1" dirty="0"/>
              <a:t>view) </a:t>
            </a:r>
            <a:r>
              <a:rPr lang="zh-CN" altLang="en-US" sz="2800" b="1" dirty="0"/>
              <a:t>是一套构建用户界面的渐进式框架。与其他重量级框架不同的是，</a:t>
            </a:r>
            <a:r>
              <a:rPr lang="en-US" altLang="zh-CN" sz="2800" b="1" dirty="0" err="1"/>
              <a:t>Vue</a:t>
            </a:r>
            <a:r>
              <a:rPr lang="en-US" altLang="zh-CN" sz="2800" b="1" dirty="0"/>
              <a:t> </a:t>
            </a:r>
            <a:r>
              <a:rPr lang="zh-CN" altLang="en-US" sz="2800" b="1" dirty="0"/>
              <a:t>采用自底向上增量开发的设计。</a:t>
            </a:r>
            <a:r>
              <a:rPr lang="en-US" altLang="zh-CN" sz="2800" b="1" dirty="0" err="1"/>
              <a:t>Vue</a:t>
            </a:r>
            <a:r>
              <a:rPr lang="en-US" altLang="zh-CN" sz="2800" b="1" dirty="0"/>
              <a:t> </a:t>
            </a:r>
            <a:r>
              <a:rPr lang="zh-CN" altLang="en-US" sz="2800" b="1" dirty="0"/>
              <a:t>的核心库只关注视图层，它不仅易于上手，还便于与第三方库或既有项目整合。另一方面，当与</a:t>
            </a:r>
            <a:r>
              <a:rPr lang="zh-CN" altLang="en-US" sz="2800" b="1" dirty="0">
                <a:hlinkClick r:id="rId6"/>
              </a:rPr>
              <a:t>单文件组件</a:t>
            </a:r>
            <a:r>
              <a:rPr lang="zh-CN" altLang="en-US" sz="2800" b="1" dirty="0"/>
              <a:t>和 </a:t>
            </a:r>
            <a:r>
              <a:rPr lang="en-US" altLang="zh-CN" sz="2800" b="1" dirty="0">
                <a:hlinkClick r:id="rId7"/>
              </a:rPr>
              <a:t>Vue </a:t>
            </a:r>
            <a:r>
              <a:rPr lang="zh-CN" altLang="en-US" sz="2800" b="1" dirty="0">
                <a:hlinkClick r:id="rId7"/>
              </a:rPr>
              <a:t>生态系统支持的库</a:t>
            </a:r>
            <a:r>
              <a:rPr lang="zh-CN" altLang="en-US" sz="2800" b="1" dirty="0"/>
              <a:t>结合使用时，</a:t>
            </a:r>
            <a:r>
              <a:rPr lang="en-US" altLang="zh-CN" sz="2800" b="1" dirty="0" err="1"/>
              <a:t>Vue</a:t>
            </a:r>
            <a:r>
              <a:rPr lang="en-US" altLang="zh-CN" sz="2800" b="1" dirty="0"/>
              <a:t> </a:t>
            </a:r>
            <a:r>
              <a:rPr lang="zh-CN" altLang="en-US" sz="2800" b="1" dirty="0"/>
              <a:t>也完全能够为复杂的单页应用程序提供驱动</a:t>
            </a:r>
            <a:r>
              <a:rPr lang="zh-CN" altLang="en-US" sz="2800" b="1" dirty="0" smtClean="0"/>
              <a:t>。</a:t>
            </a:r>
            <a:endParaRPr lang="en-US" altLang="zh-CN" sz="2800" b="1" dirty="0" smtClean="0"/>
          </a:p>
          <a:p>
            <a:endParaRPr kumimoji="1" lang="en-US" altLang="zh-CN" sz="2800" b="1" dirty="0"/>
          </a:p>
          <a:p>
            <a:r>
              <a:rPr kumimoji="1" lang="zh-CN" altLang="en-US" sz="2800" b="1" dirty="0" smtClean="0">
                <a:hlinkClick r:id="rId8"/>
              </a:rPr>
              <a:t>推荐文章</a:t>
            </a:r>
            <a:r>
              <a:rPr kumimoji="1" lang="en-US" altLang="zh-CN" sz="2800" b="1" dirty="0" smtClean="0">
                <a:hlinkClick r:id="rId8"/>
              </a:rPr>
              <a:t>1</a:t>
            </a:r>
            <a:endParaRPr kumimoji="1" lang="en-US" altLang="zh-CN" sz="2800" b="1" dirty="0" smtClean="0"/>
          </a:p>
          <a:p>
            <a:r>
              <a:rPr kumimoji="1" lang="zh-CN" altLang="en-US" sz="2800" b="1" dirty="0" smtClean="0">
                <a:hlinkClick r:id="rId9"/>
              </a:rPr>
              <a:t>推荐文章</a:t>
            </a:r>
            <a:r>
              <a:rPr kumimoji="1" lang="en-US" altLang="zh-CN" sz="2800" b="1" dirty="0" smtClean="0">
                <a:hlinkClick r:id="rId9"/>
              </a:rPr>
              <a:t>2</a:t>
            </a:r>
            <a:endParaRPr kumimoji="1" lang="zh-CN" altLang="en-US" sz="2800" b="1" dirty="0"/>
          </a:p>
        </p:txBody>
      </p:sp>
      <p:sp>
        <p:nvSpPr>
          <p:cNvPr id="8" name="文本框 69"/>
          <p:cNvSpPr txBox="1"/>
          <p:nvPr/>
        </p:nvSpPr>
        <p:spPr>
          <a:xfrm>
            <a:off x="4859338" y="314643"/>
            <a:ext cx="3202837" cy="5847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200" b="1" dirty="0">
                <a:latin typeface="+mn-lt"/>
                <a:ea typeface="+mn-ea"/>
              </a:rPr>
              <a:t>什么是</a:t>
            </a:r>
            <a:r>
              <a:rPr lang="en-US" altLang="zh-CN" sz="3200" b="1" dirty="0" err="1">
                <a:latin typeface="+mn-lt"/>
                <a:ea typeface="+mn-ea"/>
              </a:rPr>
              <a:t>Vue.js</a:t>
            </a:r>
            <a:endParaRPr lang="zh-CN" altLang="en-US" sz="3200" b="1" dirty="0">
              <a:latin typeface="+mn-lt"/>
              <a:ea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060" y="141885"/>
            <a:ext cx="1515065" cy="151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24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8" name="文本框 69"/>
          <p:cNvSpPr txBox="1"/>
          <p:nvPr/>
        </p:nvSpPr>
        <p:spPr>
          <a:xfrm>
            <a:off x="4859338" y="314643"/>
            <a:ext cx="3202837" cy="5847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3200" b="1" dirty="0" smtClean="0">
                <a:solidFill>
                  <a:srgbClr val="262626"/>
                </a:solidFill>
                <a:latin typeface="微软雅黑" pitchFamily="2" charset="-122"/>
                <a:ea typeface="微软雅黑" pitchFamily="2" charset="-122"/>
              </a:rPr>
              <a:t>MVC</a:t>
            </a:r>
            <a:endParaRPr lang="zh-CN" altLang="en-US" sz="3200" b="1" dirty="0">
              <a:solidFill>
                <a:srgbClr val="262626"/>
              </a:solidFill>
              <a:latin typeface="微软雅黑" pitchFamily="2" charset="-122"/>
              <a:ea typeface="微软雅黑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36620" y="1347365"/>
            <a:ext cx="5715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lang="zh-CN" altLang="en-US" sz="3600" dirty="0"/>
              <a:t>视图（</a:t>
            </a:r>
            <a:r>
              <a:rPr lang="en-US" altLang="zh-CN" sz="3600" dirty="0"/>
              <a:t>View</a:t>
            </a:r>
            <a:r>
              <a:rPr lang="zh-CN" altLang="en-US" sz="3600" dirty="0"/>
              <a:t>）：用户界面。</a:t>
            </a:r>
          </a:p>
          <a:p>
            <a:pPr marL="285750" indent="-285750">
              <a:buFont typeface="Wingdings" charset="2"/>
              <a:buChar char="l"/>
            </a:pPr>
            <a:r>
              <a:rPr lang="zh-CN" altLang="en-US" sz="3600" dirty="0"/>
              <a:t>控制器（</a:t>
            </a:r>
            <a:r>
              <a:rPr lang="en-US" altLang="zh-CN" sz="3600" dirty="0"/>
              <a:t>Controller</a:t>
            </a:r>
            <a:r>
              <a:rPr lang="zh-CN" altLang="en-US" sz="3600" dirty="0"/>
              <a:t>）：业务逻辑</a:t>
            </a:r>
          </a:p>
          <a:p>
            <a:pPr marL="285750" indent="-285750">
              <a:buFont typeface="Wingdings" charset="2"/>
              <a:buChar char="l"/>
            </a:pPr>
            <a:r>
              <a:rPr lang="zh-CN" altLang="en-US" sz="3600" dirty="0"/>
              <a:t>模型（</a:t>
            </a:r>
            <a:r>
              <a:rPr lang="en-US" altLang="zh-CN" sz="3600" dirty="0"/>
              <a:t>Model</a:t>
            </a:r>
            <a:r>
              <a:rPr lang="zh-CN" altLang="en-US" sz="3600" dirty="0"/>
              <a:t>）：数据</a:t>
            </a:r>
            <a:r>
              <a:rPr lang="zh-CN" altLang="en-US" sz="3600" dirty="0" smtClean="0"/>
              <a:t>保存</a:t>
            </a:r>
            <a:endParaRPr lang="en-US" altLang="zh-CN" sz="3600" dirty="0"/>
          </a:p>
          <a:p>
            <a:pPr marL="285750" indent="-285750">
              <a:buFont typeface="Wingdings" charset="2"/>
              <a:buChar char="l"/>
            </a:pPr>
            <a:endParaRPr lang="en-US" altLang="zh-CN" sz="3600" dirty="0" smtClean="0"/>
          </a:p>
          <a:p>
            <a:pPr marL="285750" indent="-285750">
              <a:buFont typeface="Wingdings" charset="2"/>
              <a:buChar char="l"/>
            </a:pPr>
            <a:r>
              <a:rPr lang="en-US" altLang="zh-CN" sz="3600" dirty="0" smtClean="0"/>
              <a:t>V-C-M-C-V</a:t>
            </a:r>
            <a:endParaRPr lang="zh-CN" altLang="en-US" sz="3600" dirty="0"/>
          </a:p>
          <a:p>
            <a:endParaRPr kumimoji="1"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5357"/>
            <a:ext cx="6036620" cy="413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08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8" name="文本框 69"/>
          <p:cNvSpPr txBox="1"/>
          <p:nvPr/>
        </p:nvSpPr>
        <p:spPr>
          <a:xfrm>
            <a:off x="4859338" y="314643"/>
            <a:ext cx="3202837" cy="5847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3200" b="1" dirty="0" smtClean="0">
                <a:solidFill>
                  <a:srgbClr val="262626"/>
                </a:solidFill>
                <a:latin typeface="微软雅黑" pitchFamily="2" charset="-122"/>
                <a:ea typeface="微软雅黑" pitchFamily="2" charset="-122"/>
              </a:rPr>
              <a:t>MVVM</a:t>
            </a:r>
            <a:endParaRPr lang="zh-CN" altLang="en-US" sz="3200" b="1" dirty="0">
              <a:solidFill>
                <a:srgbClr val="262626"/>
              </a:solidFill>
              <a:latin typeface="微软雅黑" pitchFamily="2" charset="-122"/>
              <a:ea typeface="微软雅黑" pitchFamily="2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6454" y="1281214"/>
            <a:ext cx="9059097" cy="498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748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8" name="文本框 69"/>
          <p:cNvSpPr txBox="1"/>
          <p:nvPr/>
        </p:nvSpPr>
        <p:spPr>
          <a:xfrm>
            <a:off x="4859338" y="314643"/>
            <a:ext cx="3202837" cy="5847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lvl="0" indent="-228600" algn="l" defTabSz="91440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charset="0"/>
              <a:buChar char="•"/>
              <a:defRPr sz="2800" b="0" i="0" u="none" kern="1200" baseline="0">
                <a:solidFill>
                  <a:schemeClr val="tx1"/>
                </a:solidFill>
                <a:latin typeface="Calibri" pitchFamily="2" charset="0"/>
                <a:ea typeface="宋体" charset="-122"/>
              </a:defRPr>
            </a:lvl1pPr>
            <a:lvl2pPr marL="685800" lvl="1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1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200" b="1" dirty="0" smtClean="0">
                <a:solidFill>
                  <a:srgbClr val="262626"/>
                </a:solidFill>
                <a:latin typeface="微软雅黑" pitchFamily="2" charset="-122"/>
                <a:ea typeface="微软雅黑" pitchFamily="2" charset="-122"/>
              </a:rPr>
              <a:t>引入</a:t>
            </a:r>
            <a:r>
              <a:rPr lang="en-US" altLang="zh-CN" sz="3200" b="1" dirty="0" err="1" smtClean="0">
                <a:solidFill>
                  <a:srgbClr val="262626"/>
                </a:solidFill>
                <a:latin typeface="微软雅黑" pitchFamily="2" charset="-122"/>
                <a:ea typeface="微软雅黑" pitchFamily="2" charset="-122"/>
              </a:rPr>
              <a:t>Vue.js</a:t>
            </a:r>
            <a:endParaRPr lang="zh-CN" altLang="en-US" sz="3200" b="1" dirty="0">
              <a:solidFill>
                <a:srgbClr val="262626"/>
              </a:solidFill>
              <a:latin typeface="微软雅黑" pitchFamily="2" charset="-122"/>
              <a:ea typeface="微软雅黑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682" y="2200673"/>
            <a:ext cx="6728618" cy="7904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56" y="5070928"/>
            <a:ext cx="12181122" cy="67672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45465" y="1191986"/>
            <a:ext cx="29815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smtClean="0"/>
              <a:t>script</a:t>
            </a:r>
            <a:r>
              <a:rPr kumimoji="1" lang="zh-CN" altLang="en-US" sz="3200" b="1" dirty="0" smtClean="0"/>
              <a:t>标签引入</a:t>
            </a:r>
            <a:endParaRPr kumimoji="1" lang="zh-CN" altLang="en-US" sz="3200" b="1" dirty="0"/>
          </a:p>
        </p:txBody>
      </p:sp>
      <p:sp>
        <p:nvSpPr>
          <p:cNvPr id="10" name="文本框 9"/>
          <p:cNvSpPr txBox="1"/>
          <p:nvPr/>
        </p:nvSpPr>
        <p:spPr>
          <a:xfrm>
            <a:off x="697865" y="4267204"/>
            <a:ext cx="29815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 smtClean="0"/>
              <a:t>CDN</a:t>
            </a:r>
            <a:endParaRPr kumimoji="1"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95040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5465" y="1224643"/>
            <a:ext cx="1072124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Wingdings" charset="2"/>
              <a:buChar char="l"/>
            </a:pPr>
            <a:endParaRPr kumimoji="1" lang="zh-CN" altLang="en-US" sz="3200" b="1" dirty="0" smtClean="0"/>
          </a:p>
          <a:p>
            <a:pPr marL="514350" indent="-514350">
              <a:buFont typeface="Wingdings" charset="2"/>
              <a:buChar char="l"/>
            </a:pPr>
            <a:r>
              <a:rPr kumimoji="1" lang="en-US" altLang="zh-CN" sz="3200" b="1" dirty="0" smtClean="0"/>
              <a:t>Hello</a:t>
            </a:r>
            <a:r>
              <a:rPr kumimoji="1" lang="zh-CN" altLang="en-US" sz="3200" b="1" dirty="0" smtClean="0"/>
              <a:t> </a:t>
            </a:r>
            <a:r>
              <a:rPr kumimoji="1" lang="en-US" altLang="zh-CN" sz="3200" b="1" dirty="0" smtClean="0"/>
              <a:t>World</a:t>
            </a:r>
            <a:r>
              <a:rPr kumimoji="1" lang="zh-CN" altLang="en-US" sz="3200" b="1" dirty="0" smtClean="0"/>
              <a:t>  </a:t>
            </a:r>
            <a:endParaRPr kumimoji="1" lang="en-US" altLang="zh-CN" sz="3200" b="1" dirty="0" smtClean="0"/>
          </a:p>
          <a:p>
            <a:pPr marL="514350" indent="-514350">
              <a:buFont typeface="Wingdings" charset="2"/>
              <a:buChar char="l"/>
            </a:pPr>
            <a:r>
              <a:rPr lang="da-DK" altLang="zh-CN" sz="3200" b="1" dirty="0" smtClean="0"/>
              <a:t>v-for</a:t>
            </a:r>
            <a:r>
              <a:rPr lang="zh-CN" altLang="en-US" sz="3200" b="1" dirty="0" smtClean="0"/>
              <a:t>  数组、对象  </a:t>
            </a:r>
            <a:endParaRPr lang="en-US" altLang="zh-CN" sz="3200" b="1" dirty="0" smtClean="0"/>
          </a:p>
          <a:p>
            <a:pPr marL="514350" indent="-514350">
              <a:buFont typeface="Wingdings" charset="2"/>
              <a:buChar char="l"/>
            </a:pPr>
            <a:r>
              <a:rPr lang="da-DK" altLang="zh-CN" sz="3200" b="1" dirty="0" smtClean="0"/>
              <a:t>v-</a:t>
            </a:r>
            <a:r>
              <a:rPr lang="da-DK" altLang="zh-CN" sz="3200" b="1" dirty="0" err="1" smtClean="0"/>
              <a:t>text</a:t>
            </a:r>
            <a:r>
              <a:rPr lang="da-DK" altLang="zh-CN" sz="3200" b="1" dirty="0" smtClean="0"/>
              <a:t> </a:t>
            </a:r>
            <a:r>
              <a:rPr lang="da-DK" altLang="zh-CN" sz="3200" b="1" dirty="0"/>
              <a:t>&amp; </a:t>
            </a:r>
            <a:r>
              <a:rPr lang="da-DK" altLang="zh-CN" sz="3200" b="1" dirty="0" smtClean="0"/>
              <a:t>v-html</a:t>
            </a:r>
          </a:p>
          <a:p>
            <a:pPr marL="514350" indent="-514350">
              <a:buFont typeface="Wingdings" charset="2"/>
              <a:buChar char="l"/>
            </a:pPr>
            <a:r>
              <a:rPr lang="en-US" altLang="zh-CN" sz="3200" b="1" dirty="0" smtClean="0"/>
              <a:t>v-on   $event   @</a:t>
            </a:r>
          </a:p>
          <a:p>
            <a:pPr marL="514350" indent="-514350">
              <a:buFont typeface="Wingdings" charset="2"/>
              <a:buChar char="l"/>
            </a:pPr>
            <a:r>
              <a:rPr lang="en-US" altLang="zh-CN" sz="3200" b="1" dirty="0" smtClean="0"/>
              <a:t>v-model    </a:t>
            </a:r>
            <a:endParaRPr lang="zh-CN" altLang="en-US" sz="3200" b="1" dirty="0" smtClean="0"/>
          </a:p>
          <a:p>
            <a:pPr marL="514350" indent="-514350">
              <a:buFont typeface="Wingdings" charset="2"/>
              <a:buChar char="l"/>
            </a:pPr>
            <a:r>
              <a:rPr lang="en-US" altLang="zh-CN" sz="3200" b="1" dirty="0" smtClean="0"/>
              <a:t>v-bind</a:t>
            </a:r>
            <a:r>
              <a:rPr lang="zh-CN" altLang="en-US" sz="3200" b="1" dirty="0" smtClean="0"/>
              <a:t> ：绑定属性</a:t>
            </a:r>
          </a:p>
          <a:p>
            <a:pPr marL="514350" indent="-514350">
              <a:buFont typeface="Wingdings" charset="2"/>
              <a:buChar char="l"/>
            </a:pPr>
            <a:r>
              <a:rPr kumimoji="1" lang="da-DK" altLang="zh-CN" sz="3200" b="1" dirty="0"/>
              <a:t>v-if  v-</a:t>
            </a:r>
            <a:r>
              <a:rPr kumimoji="1" lang="da-DK" altLang="zh-CN" sz="3200" b="1" dirty="0" err="1"/>
              <a:t>else</a:t>
            </a:r>
            <a:r>
              <a:rPr kumimoji="1" lang="da-DK" altLang="zh-CN" sz="3200" b="1" dirty="0"/>
              <a:t> v-</a:t>
            </a:r>
            <a:r>
              <a:rPr kumimoji="1" lang="da-DK" altLang="zh-CN" sz="3200" b="1" dirty="0" err="1"/>
              <a:t>else</a:t>
            </a:r>
            <a:r>
              <a:rPr kumimoji="1" lang="da-DK" altLang="zh-CN" sz="3200" b="1" dirty="0"/>
              <a:t>-if  v-show</a:t>
            </a:r>
          </a:p>
          <a:p>
            <a:endParaRPr lang="da-DK" altLang="zh-CN" sz="3200" b="1" dirty="0" smtClean="0"/>
          </a:p>
          <a:p>
            <a:pPr marL="514350" indent="-514350">
              <a:buFont typeface="Wingdings" charset="2"/>
              <a:buChar char="l"/>
            </a:pPr>
            <a:endParaRPr lang="da-DK" altLang="zh-CN" sz="3200" b="1" dirty="0" smtClean="0"/>
          </a:p>
        </p:txBody>
      </p:sp>
      <p:sp>
        <p:nvSpPr>
          <p:cNvPr id="6" name="文本框 5"/>
          <p:cNvSpPr txBox="1"/>
          <p:nvPr/>
        </p:nvSpPr>
        <p:spPr>
          <a:xfrm>
            <a:off x="3930733" y="239205"/>
            <a:ext cx="3919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/>
              <a:t>内部指令</a:t>
            </a:r>
            <a:endParaRPr lang="en-US" altLang="zh-CN" sz="3200" b="1" dirty="0"/>
          </a:p>
        </p:txBody>
      </p:sp>
    </p:spTree>
    <p:extLst>
      <p:ext uri="{BB962C8B-B14F-4D97-AF65-F5344CB8AC3E}">
        <p14:creationId xmlns:p14="http://schemas.microsoft.com/office/powerpoint/2010/main" val="127628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928404" y="1437797"/>
            <a:ext cx="37349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sz="2400" b="1" dirty="0" err="1" smtClean="0"/>
              <a:t>Vue</a:t>
            </a:r>
            <a:r>
              <a:rPr lang="zh-CN" altLang="en-US" sz="2400" b="1" dirty="0" smtClean="0"/>
              <a:t>不能通过索引设置数组的值</a:t>
            </a:r>
            <a:endParaRPr lang="zh-CN" altLang="en-US" sz="2400" b="1" dirty="0"/>
          </a:p>
          <a:p>
            <a:pPr marL="342900" indent="-342900">
              <a:buFont typeface="Arial" charset="0"/>
              <a:buChar char="•"/>
            </a:pPr>
            <a:endParaRPr lang="zh-CN" altLang="en-US" sz="24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 smtClean="0"/>
              <a:t>Vue.set</a:t>
            </a:r>
            <a:r>
              <a:rPr lang="en-US" altLang="zh-CN" sz="3200" b="1" dirty="0" smtClean="0"/>
              <a:t>  </a:t>
            </a:r>
            <a:r>
              <a:rPr lang="zh-CN" altLang="en-US" sz="3200" b="1" dirty="0" smtClean="0"/>
              <a:t>扩展</a:t>
            </a:r>
            <a:r>
              <a:rPr lang="zh-CN" altLang="en-US" sz="3200" b="1" dirty="0"/>
              <a:t>实例构造器</a:t>
            </a:r>
            <a:endParaRPr lang="en-US" altLang="zh-CN" sz="32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159" y="1117600"/>
            <a:ext cx="63119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66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直角三角形 3"/>
          <p:cNvSpPr/>
          <p:nvPr/>
        </p:nvSpPr>
        <p:spPr>
          <a:xfrm rot="5400000">
            <a:off x="106363" y="120650"/>
            <a:ext cx="274637" cy="273050"/>
          </a:xfrm>
          <a:prstGeom prst="rtTriangle">
            <a:avLst/>
          </a:prstGeom>
          <a:solidFill>
            <a:srgbClr val="0176AB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sp>
        <p:nvSpPr>
          <p:cNvPr id="10243" name="直角三角形 4"/>
          <p:cNvSpPr/>
          <p:nvPr/>
        </p:nvSpPr>
        <p:spPr>
          <a:xfrm rot="16200000">
            <a:off x="11830050" y="6515100"/>
            <a:ext cx="273050" cy="273050"/>
          </a:xfrm>
          <a:prstGeom prst="rtTriangle">
            <a:avLst/>
          </a:prstGeom>
          <a:solidFill>
            <a:srgbClr val="E5AA57"/>
          </a:solidFill>
          <a:ln w="9525">
            <a:noFill/>
          </a:ln>
        </p:spPr>
        <p:txBody>
          <a:bodyPr anchor="ctr"/>
          <a:lstStyle/>
          <a:p>
            <a:pPr lvl="0" algn="ctr" eaLnBrk="1" hangingPunct="1"/>
            <a:endParaRPr lang="zh-CN" altLang="en-US" dirty="0">
              <a:solidFill>
                <a:srgbClr val="FFFFFF"/>
              </a:solidFill>
              <a:latin typeface="Calibri" pitchFamily="2" charset="0"/>
              <a:ea typeface="宋体" charset="-122"/>
            </a:endParaRPr>
          </a:p>
        </p:txBody>
      </p:sp>
      <p:pic>
        <p:nvPicPr>
          <p:cNvPr id="5" name="图片 4" descr="未标题-1"/>
          <p:cNvPicPr>
            <a:picLocks noChangeAspect="1"/>
          </p:cNvPicPr>
          <p:nvPr/>
        </p:nvPicPr>
        <p:blipFill>
          <a:blip r:embed="rId3"/>
          <a:srcRect l="33645"/>
          <a:stretch>
            <a:fillRect/>
          </a:stretch>
        </p:blipFill>
        <p:spPr>
          <a:xfrm>
            <a:off x="545465" y="314960"/>
            <a:ext cx="1862455" cy="5524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5466" y="1160703"/>
            <a:ext cx="5015885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sz="2400" b="1" dirty="0" smtClean="0"/>
              <a:t>computed</a:t>
            </a:r>
            <a:r>
              <a:rPr lang="zh-CN" altLang="en-US" sz="2400" b="1" dirty="0" smtClean="0"/>
              <a:t>：</a:t>
            </a:r>
            <a:r>
              <a:rPr lang="zh-CN" altLang="en-US" sz="2400" b="1" dirty="0"/>
              <a:t>计算属性将被混入到 </a:t>
            </a:r>
            <a:r>
              <a:rPr lang="en-US" altLang="zh-CN" sz="2400" b="1" dirty="0" err="1"/>
              <a:t>Vue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实例中。所有 </a:t>
            </a:r>
            <a:r>
              <a:rPr lang="en-US" altLang="zh-CN" sz="2400" b="1" dirty="0"/>
              <a:t>getter </a:t>
            </a:r>
            <a:r>
              <a:rPr lang="zh-CN" altLang="en-US" sz="2400" b="1" dirty="0"/>
              <a:t>和 </a:t>
            </a:r>
            <a:r>
              <a:rPr lang="en-US" altLang="zh-CN" sz="2400" b="1" dirty="0"/>
              <a:t>setter </a:t>
            </a:r>
            <a:r>
              <a:rPr lang="zh-CN" altLang="en-US" sz="2400" b="1" dirty="0"/>
              <a:t>的 </a:t>
            </a:r>
            <a:r>
              <a:rPr lang="en-US" altLang="zh-CN" sz="2400" b="1" dirty="0"/>
              <a:t>this </a:t>
            </a:r>
            <a:r>
              <a:rPr lang="zh-CN" altLang="en-US" sz="2400" b="1" dirty="0"/>
              <a:t>上下文自动地绑定为 </a:t>
            </a:r>
            <a:r>
              <a:rPr lang="en-US" altLang="zh-CN" sz="2400" b="1" dirty="0" err="1"/>
              <a:t>Vue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实例</a:t>
            </a:r>
            <a:r>
              <a:rPr lang="zh-CN" altLang="en-US" sz="2400" b="1" dirty="0" smtClean="0"/>
              <a:t>。</a:t>
            </a:r>
            <a:r>
              <a:rPr lang="zh-CN" altLang="en-US" sz="2800" b="1" dirty="0">
                <a:solidFill>
                  <a:srgbClr val="FF0000"/>
                </a:solidFill>
              </a:rPr>
              <a:t>计算属性的结果会被缓存</a:t>
            </a:r>
            <a:r>
              <a:rPr lang="zh-CN" altLang="en-US" sz="2400" b="1" dirty="0"/>
              <a:t>，除非依赖的响应式属性变化才会重新计算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</p:txBody>
      </p:sp>
      <p:sp>
        <p:nvSpPr>
          <p:cNvPr id="6" name="文本框 5"/>
          <p:cNvSpPr txBox="1"/>
          <p:nvPr/>
        </p:nvSpPr>
        <p:spPr>
          <a:xfrm>
            <a:off x="2988625" y="119856"/>
            <a:ext cx="6363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/>
              <a:t>computed   &amp;   watch</a:t>
            </a:r>
            <a:endParaRPr lang="en-US" altLang="zh-CN" sz="3200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6187758" y="1160703"/>
            <a:ext cx="50158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zh-CN" sz="2400" b="1" dirty="0" smtClean="0"/>
              <a:t>watch</a:t>
            </a:r>
            <a:r>
              <a:rPr lang="zh-CN" altLang="en-US" sz="2400" b="1" dirty="0" smtClean="0"/>
              <a:t>：</a:t>
            </a:r>
            <a:r>
              <a:rPr lang="zh-CN" altLang="en-US" sz="2400" b="1" dirty="0"/>
              <a:t>一个对象，键是需要观察的表达式，值是对应回调函数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 lvl="1"/>
            <a:r>
              <a:rPr lang="en-US" altLang="zh-CN" sz="2400" b="1" dirty="0"/>
              <a:t>w</a:t>
            </a:r>
            <a:r>
              <a:rPr lang="en-US" altLang="zh-CN" sz="2400" b="1" dirty="0" smtClean="0"/>
              <a:t>atch: {</a:t>
            </a:r>
          </a:p>
          <a:p>
            <a:pPr lvl="2"/>
            <a:r>
              <a:rPr lang="en-US" altLang="zh-CN" sz="2400" b="1" dirty="0"/>
              <a:t>a</a:t>
            </a:r>
            <a:r>
              <a:rPr lang="en-US" altLang="zh-CN" sz="2400" b="1" dirty="0" smtClean="0"/>
              <a:t>: function(</a:t>
            </a:r>
            <a:r>
              <a:rPr lang="en-US" altLang="zh-CN" sz="2400" b="1" dirty="0" err="1" smtClean="0"/>
              <a:t>newVal</a:t>
            </a:r>
            <a:r>
              <a:rPr lang="en-US" altLang="zh-CN" sz="2400" b="1" dirty="0" smtClean="0"/>
              <a:t>, </a:t>
            </a:r>
            <a:r>
              <a:rPr lang="en-US" altLang="zh-CN" sz="2400" b="1" dirty="0" err="1" smtClean="0"/>
              <a:t>oldVal</a:t>
            </a:r>
            <a:r>
              <a:rPr lang="en-US" altLang="zh-CN" sz="2400" b="1" dirty="0" smtClean="0"/>
              <a:t>){</a:t>
            </a:r>
          </a:p>
          <a:p>
            <a:pPr lvl="2"/>
            <a:r>
              <a:rPr lang="en-US" altLang="zh-CN" sz="2400" b="1" dirty="0" smtClean="0"/>
              <a:t>}</a:t>
            </a:r>
          </a:p>
          <a:p>
            <a:pPr lvl="1"/>
            <a:r>
              <a:rPr lang="en-US" altLang="zh-CN" sz="2400" b="1" dirty="0" smtClean="0"/>
              <a:t>}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0359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4456</TotalTime>
  <Words>923</Words>
  <Application>Microsoft Macintosh PowerPoint</Application>
  <PresentationFormat>宽屏</PresentationFormat>
  <Paragraphs>94</Paragraphs>
  <Slides>16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Calibri</vt:lpstr>
      <vt:lpstr>Calibri Light</vt:lpstr>
      <vt:lpstr>Wingdings</vt:lpstr>
      <vt:lpstr>黑体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谢成</cp:lastModifiedBy>
  <cp:revision>252</cp:revision>
  <cp:lastPrinted>2017-11-01T07:10:58Z</cp:lastPrinted>
  <dcterms:created xsi:type="dcterms:W3CDTF">2016-08-11T08:15:00Z</dcterms:created>
  <dcterms:modified xsi:type="dcterms:W3CDTF">2018-01-31T08:07:17Z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

<file path=docProps/thumbnail.jpeg>
</file>